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7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9" r:id="rId3"/>
    <p:sldId id="260" r:id="rId4"/>
    <p:sldId id="261" r:id="rId5"/>
    <p:sldId id="276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7" r:id="rId14"/>
    <p:sldId id="272" r:id="rId15"/>
    <p:sldId id="273" r:id="rId16"/>
    <p:sldId id="274" r:id="rId17"/>
    <p:sldId id="279" r:id="rId18"/>
    <p:sldId id="280" r:id="rId19"/>
    <p:sldId id="281" r:id="rId20"/>
    <p:sldId id="282" r:id="rId21"/>
    <p:sldId id="295" r:id="rId22"/>
    <p:sldId id="290" r:id="rId23"/>
    <p:sldId id="292" r:id="rId24"/>
    <p:sldId id="283" r:id="rId25"/>
    <p:sldId id="284" r:id="rId26"/>
    <p:sldId id="296" r:id="rId27"/>
    <p:sldId id="275" r:id="rId28"/>
  </p:sldIdLst>
  <p:sldSz cx="12192000" cy="6858000"/>
  <p:notesSz cx="6735763" cy="98694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4589" autoAdjust="0"/>
  </p:normalViewPr>
  <p:slideViewPr>
    <p:cSldViewPr snapToGrid="0">
      <p:cViewPr varScale="1">
        <p:scale>
          <a:sx n="53" d="100"/>
          <a:sy n="53" d="100"/>
        </p:scale>
        <p:origin x="-138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485584-8118-47CA-A9F3-FAC1BC0E8B6C}" type="datetimeFigureOut">
              <a:rPr kumimoji="1" lang="ja-JP" altLang="en-US" smtClean="0"/>
              <a:t>2020/3/2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4301"/>
            <a:ext cx="2918831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3" y="9374301"/>
            <a:ext cx="2918831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407088-32E2-4814-A469-FDA36E3898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75299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DA5209-D0BF-4BFB-AF44-E92318F3155E}" type="datetimeFigureOut">
              <a:rPr kumimoji="1" lang="ja-JP" altLang="en-US" smtClean="0"/>
              <a:t>2020/3/2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3488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9691"/>
            <a:ext cx="5388610" cy="38861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753740-18BB-40A9-9C1D-1B151A4A63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8529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F9069-6D5D-4102-9AFD-25715D368E82}" type="datetimeFigureOut">
              <a:rPr kumimoji="1" lang="ja-JP" altLang="en-US" smtClean="0"/>
              <a:t>2020/3/2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EACAE-1E7E-44E0-8E0A-24F52A3300F9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0628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F9069-6D5D-4102-9AFD-25715D368E82}" type="datetimeFigureOut">
              <a:rPr kumimoji="1" lang="ja-JP" altLang="en-US" smtClean="0"/>
              <a:t>2020/3/2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EACAE-1E7E-44E0-8E0A-24F52A3300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6188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F9069-6D5D-4102-9AFD-25715D368E82}" type="datetimeFigureOut">
              <a:rPr kumimoji="1" lang="ja-JP" altLang="en-US" smtClean="0"/>
              <a:t>2020/3/2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EACAE-1E7E-44E0-8E0A-24F52A3300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279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F9069-6D5D-4102-9AFD-25715D368E82}" type="datetimeFigureOut">
              <a:rPr kumimoji="1" lang="ja-JP" altLang="en-US" smtClean="0"/>
              <a:t>2020/3/2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EACAE-1E7E-44E0-8E0A-24F52A3300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3422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F9069-6D5D-4102-9AFD-25715D368E82}" type="datetimeFigureOut">
              <a:rPr kumimoji="1" lang="ja-JP" altLang="en-US" smtClean="0"/>
              <a:t>2020/3/2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EACAE-1E7E-44E0-8E0A-24F52A3300F9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3008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F9069-6D5D-4102-9AFD-25715D368E82}" type="datetimeFigureOut">
              <a:rPr kumimoji="1" lang="ja-JP" altLang="en-US" smtClean="0"/>
              <a:t>2020/3/2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EACAE-1E7E-44E0-8E0A-24F52A3300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9756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F9069-6D5D-4102-9AFD-25715D368E82}" type="datetimeFigureOut">
              <a:rPr kumimoji="1" lang="ja-JP" altLang="en-US" smtClean="0"/>
              <a:t>2020/3/2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EACAE-1E7E-44E0-8E0A-24F52A3300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5295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F9069-6D5D-4102-9AFD-25715D368E82}" type="datetimeFigureOut">
              <a:rPr kumimoji="1" lang="ja-JP" altLang="en-US" smtClean="0"/>
              <a:t>2020/3/2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EACAE-1E7E-44E0-8E0A-24F52A3300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5962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F9069-6D5D-4102-9AFD-25715D368E82}" type="datetimeFigureOut">
              <a:rPr kumimoji="1" lang="ja-JP" altLang="en-US" smtClean="0"/>
              <a:t>2020/3/2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EACAE-1E7E-44E0-8E0A-24F52A3300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9743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A3F9069-6D5D-4102-9AFD-25715D368E82}" type="datetimeFigureOut">
              <a:rPr kumimoji="1" lang="ja-JP" altLang="en-US" smtClean="0"/>
              <a:t>2020/3/2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FEACAE-1E7E-44E0-8E0A-24F52A3300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9038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F9069-6D5D-4102-9AFD-25715D368E82}" type="datetimeFigureOut">
              <a:rPr kumimoji="1" lang="ja-JP" altLang="en-US" smtClean="0"/>
              <a:t>2020/3/2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EACAE-1E7E-44E0-8E0A-24F52A3300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575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A3F9069-6D5D-4102-9AFD-25715D368E82}" type="datetimeFigureOut">
              <a:rPr kumimoji="1" lang="ja-JP" altLang="en-US" smtClean="0"/>
              <a:t>2020/3/2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0FEACAE-1E7E-44E0-8E0A-24F52A3300F9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7343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jp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/>
          <a:lstStyle/>
          <a:p>
            <a:r>
              <a:rPr lang="ja-JP" altLang="en-US" dirty="0" smtClean="0"/>
              <a:t>フレンド教室って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　　　　　どんな</a:t>
            </a:r>
            <a:r>
              <a:rPr lang="ja-JP" altLang="en-US" dirty="0"/>
              <a:t>ところ？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ja-JP" altLang="en-US" dirty="0" smtClean="0"/>
              <a:t>　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19752" y="193182"/>
            <a:ext cx="3624055" cy="2901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7659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97279" y="758952"/>
            <a:ext cx="10665229" cy="3566160"/>
          </a:xfrm>
        </p:spPr>
        <p:txBody>
          <a:bodyPr>
            <a:normAutofit/>
          </a:bodyPr>
          <a:lstStyle/>
          <a:p>
            <a:r>
              <a:rPr lang="ja-JP" altLang="en-US" dirty="0"/>
              <a:t>３．「にがてなこと</a:t>
            </a:r>
            <a:r>
              <a:rPr lang="ja-JP" altLang="en-US" dirty="0" smtClean="0"/>
              <a:t>」は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/>
              <a:t>　</a:t>
            </a:r>
            <a:r>
              <a:rPr lang="ja-JP" altLang="en-US" dirty="0" smtClean="0"/>
              <a:t>　・</a:t>
            </a:r>
            <a:r>
              <a:rPr lang="ja-JP" altLang="en-US" dirty="0"/>
              <a:t>・・どうしたらいい？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/>
            <a:r>
              <a:rPr kumimoji="1" lang="ja-JP" altLang="en-US" sz="2800" dirty="0" smtClean="0"/>
              <a:t>あきらめちゃう？それとも・・・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8853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z="5400" dirty="0"/>
              <a:t>にがてなことも</a:t>
            </a:r>
            <a:r>
              <a:rPr lang="ja-JP" altLang="en-US" sz="5400" dirty="0" smtClean="0"/>
              <a:t>、</a:t>
            </a:r>
            <a:r>
              <a:rPr lang="en-US" altLang="ja-JP" sz="5400" dirty="0" smtClean="0"/>
              <a:t/>
            </a:r>
            <a:br>
              <a:rPr lang="en-US" altLang="ja-JP" sz="5400" dirty="0" smtClean="0"/>
            </a:br>
            <a:r>
              <a:rPr lang="ja-JP" altLang="en-US" sz="5400" dirty="0" smtClean="0"/>
              <a:t>あきらめず</a:t>
            </a:r>
            <a:r>
              <a:rPr lang="ja-JP" altLang="en-US" sz="5400" dirty="0"/>
              <a:t>に</a:t>
            </a:r>
            <a:r>
              <a:rPr lang="ja-JP" altLang="en-US" sz="5400" dirty="0" smtClean="0"/>
              <a:t>チャレンジしよう</a:t>
            </a:r>
            <a:r>
              <a:rPr lang="ja-JP" altLang="en-US" sz="5400" dirty="0"/>
              <a:t>！！</a:t>
            </a:r>
            <a:endParaRPr kumimoji="1" lang="ja-JP" altLang="en-US" sz="5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97280" y="1984279"/>
            <a:ext cx="10058400" cy="26154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dirty="0"/>
              <a:t>れんしゅう　</a:t>
            </a:r>
            <a:endParaRPr lang="en-US" altLang="ja-JP" sz="3600" dirty="0" smtClean="0"/>
          </a:p>
          <a:p>
            <a:pPr marL="0" indent="0">
              <a:buNone/>
            </a:pPr>
            <a:r>
              <a:rPr lang="ja-JP" altLang="en-US" sz="3600" dirty="0" smtClean="0"/>
              <a:t>くふう</a:t>
            </a:r>
            <a:r>
              <a:rPr lang="ja-JP" altLang="en-US" sz="3600" dirty="0"/>
              <a:t>　</a:t>
            </a:r>
            <a:endParaRPr lang="en-US" altLang="ja-JP" sz="3600" dirty="0" smtClean="0"/>
          </a:p>
          <a:p>
            <a:pPr marL="0" indent="0">
              <a:buNone/>
            </a:pPr>
            <a:r>
              <a:rPr lang="ja-JP" altLang="en-US" sz="3600" dirty="0" smtClean="0"/>
              <a:t>リラックス</a:t>
            </a:r>
            <a:r>
              <a:rPr lang="ja-JP" altLang="en-US" sz="3600" dirty="0"/>
              <a:t>　</a:t>
            </a:r>
            <a:endParaRPr lang="en-US" altLang="ja-JP" sz="3600" dirty="0" smtClean="0"/>
          </a:p>
          <a:p>
            <a:pPr marL="0" indent="0">
              <a:buNone/>
            </a:pPr>
            <a:r>
              <a:rPr lang="ja-JP" altLang="en-US" sz="3600" dirty="0" smtClean="0"/>
              <a:t>友だち</a:t>
            </a:r>
            <a:r>
              <a:rPr lang="ja-JP" altLang="en-US" sz="3600" dirty="0"/>
              <a:t>ときょうりょくして</a:t>
            </a:r>
          </a:p>
          <a:p>
            <a:pPr marL="0" indent="0">
              <a:buNone/>
            </a:pPr>
            <a:endParaRPr lang="en-US" altLang="ja-JP" sz="3200" dirty="0" smtClean="0"/>
          </a:p>
          <a:p>
            <a:endParaRPr kumimoji="1" lang="ja-JP" altLang="en-US" sz="3200" dirty="0"/>
          </a:p>
        </p:txBody>
      </p:sp>
      <p:sp>
        <p:nvSpPr>
          <p:cNvPr id="4" name="雲 3"/>
          <p:cNvSpPr/>
          <p:nvPr/>
        </p:nvSpPr>
        <p:spPr>
          <a:xfrm>
            <a:off x="5888182" y="2205952"/>
            <a:ext cx="5818909" cy="3640666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44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自分にあった</a:t>
            </a:r>
            <a:endParaRPr lang="en-US" altLang="ja-JP" sz="4400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algn="ctr"/>
            <a:r>
              <a:rPr lang="ja-JP" altLang="en-US" sz="44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やりかたで</a:t>
            </a:r>
            <a:endParaRPr lang="ja-JP" altLang="en-US" sz="44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100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 smtClean="0"/>
              <a:t>自分たち</a:t>
            </a:r>
            <a:r>
              <a:rPr lang="ja-JP" altLang="en-US" dirty="0"/>
              <a:t>の</a:t>
            </a:r>
            <a:r>
              <a:rPr lang="ja-JP" altLang="en-US" dirty="0" smtClean="0"/>
              <a:t>力だけ</a:t>
            </a:r>
            <a:r>
              <a:rPr lang="ja-JP" altLang="en-US" dirty="0"/>
              <a:t>ではうまくいかない</a:t>
            </a:r>
            <a:br>
              <a:rPr lang="ja-JP" altLang="en-US" dirty="0"/>
            </a:br>
            <a:r>
              <a:rPr lang="ja-JP" altLang="en-US" dirty="0"/>
              <a:t>どうしたらよいか、</a:t>
            </a:r>
            <a:r>
              <a:rPr lang="ja-JP" altLang="en-US" dirty="0" smtClean="0"/>
              <a:t>わからない・・・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97280" y="2039698"/>
            <a:ext cx="10058400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そんな</a:t>
            </a:r>
            <a:r>
              <a:rPr lang="ja-JP" altLang="en-US" sz="4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ときは・・・</a:t>
            </a:r>
          </a:p>
          <a:p>
            <a:pPr marL="0" indent="0">
              <a:buNone/>
            </a:pPr>
            <a:r>
              <a:rPr lang="ja-JP" altLang="en-US" sz="4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おうちの</a:t>
            </a:r>
            <a:r>
              <a:rPr lang="ja-JP" altLang="en-US" sz="4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人や先生たち</a:t>
            </a:r>
            <a:r>
              <a:rPr lang="ja-JP" altLang="en-US" sz="4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</a:t>
            </a:r>
            <a:r>
              <a:rPr lang="ja-JP" altLang="en-US" sz="4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力を</a:t>
            </a:r>
            <a:r>
              <a:rPr lang="ja-JP" altLang="en-US" sz="4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かりよう！！</a:t>
            </a:r>
          </a:p>
          <a:p>
            <a:pPr marL="0" indent="0">
              <a:buNone/>
            </a:pPr>
            <a:r>
              <a:rPr lang="ja-JP" altLang="en-US" sz="4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自分に</a:t>
            </a:r>
            <a:r>
              <a:rPr lang="ja-JP" altLang="en-US" sz="4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あった</a:t>
            </a:r>
            <a:r>
              <a:rPr lang="ja-JP" altLang="en-US" sz="4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やりかたを</a:t>
            </a:r>
            <a:endParaRPr lang="en-US" altLang="ja-JP" sz="4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4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いっしょ</a:t>
            </a:r>
            <a:r>
              <a:rPr lang="ja-JP" altLang="en-US" sz="4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にかんがえてくれるよ</a:t>
            </a:r>
          </a:p>
        </p:txBody>
      </p:sp>
    </p:spTree>
    <p:extLst>
      <p:ext uri="{BB962C8B-B14F-4D97-AF65-F5344CB8AC3E}">
        <p14:creationId xmlns:p14="http://schemas.microsoft.com/office/powerpoint/2010/main" val="104159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 smtClean="0"/>
              <a:t>自分たち</a:t>
            </a:r>
            <a:r>
              <a:rPr lang="ja-JP" altLang="en-US" dirty="0"/>
              <a:t>の</a:t>
            </a:r>
            <a:r>
              <a:rPr lang="ja-JP" altLang="en-US" dirty="0" smtClean="0"/>
              <a:t>力だけ</a:t>
            </a:r>
            <a:r>
              <a:rPr lang="ja-JP" altLang="en-US" dirty="0"/>
              <a:t>ではうまくいかない</a:t>
            </a:r>
            <a:br>
              <a:rPr lang="ja-JP" altLang="en-US" dirty="0"/>
            </a:br>
            <a:r>
              <a:rPr lang="ja-JP" altLang="en-US" dirty="0"/>
              <a:t>どうしたらよいか、</a:t>
            </a:r>
            <a:r>
              <a:rPr lang="ja-JP" altLang="en-US" dirty="0" smtClean="0"/>
              <a:t>わからない・・・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97280" y="2039698"/>
            <a:ext cx="10058400" cy="40233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わきた小学校には、「にがて」なことがあって、こまっている人をささえてくれる先生が</a:t>
            </a:r>
            <a:r>
              <a:rPr lang="ja-JP" altLang="en-US" sz="40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います。</a:t>
            </a:r>
          </a:p>
          <a:p>
            <a:pPr marL="0" indent="0">
              <a:buNone/>
            </a:pPr>
            <a:r>
              <a:rPr lang="ja-JP" altLang="en-US" sz="4400" u="sng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○○先生</a:t>
            </a:r>
            <a:r>
              <a:rPr lang="ja-JP" altLang="en-US" sz="4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4400" u="sng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よしきりの先生</a:t>
            </a:r>
            <a:r>
              <a:rPr lang="ja-JP" altLang="en-US" sz="4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lang="en-US" altLang="ja-JP" sz="4400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4400" u="sng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ポンヨウ</a:t>
            </a:r>
            <a:r>
              <a:rPr lang="ja-JP" altLang="en-US" sz="4400" u="sng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の先生</a:t>
            </a:r>
            <a:r>
              <a:rPr lang="ja-JP" altLang="en-US" sz="44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4400" u="sng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○○</a:t>
            </a:r>
            <a:r>
              <a:rPr lang="ja-JP" altLang="en-US" sz="4400" u="sng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先生</a:t>
            </a:r>
            <a:r>
              <a:rPr lang="ja-JP" altLang="en-US" sz="44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lang="en-US" altLang="ja-JP" sz="4400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4400" u="sng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フレンド</a:t>
            </a:r>
            <a:r>
              <a:rPr lang="ja-JP" altLang="en-US" sz="4400" u="sng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の先生</a:t>
            </a:r>
            <a:r>
              <a:rPr lang="ja-JP" altLang="en-US" sz="4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</a:p>
          <a:p>
            <a:pPr marL="0" indent="0">
              <a:buNone/>
            </a:pPr>
            <a:r>
              <a:rPr lang="ja-JP" altLang="en-US" sz="4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ほかにもたくさん・・・</a:t>
            </a:r>
            <a:r>
              <a:rPr lang="ja-JP" altLang="en-US" sz="4000" u="sng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たんに</a:t>
            </a:r>
            <a:r>
              <a:rPr lang="ja-JP" altLang="en-US" sz="4000" u="sng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んの</a:t>
            </a:r>
            <a:r>
              <a:rPr lang="ja-JP" altLang="en-US" sz="4000" u="sng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先生も！</a:t>
            </a:r>
          </a:p>
          <a:p>
            <a:pPr marL="0" indent="0">
              <a:buNone/>
            </a:pPr>
            <a:endParaRPr lang="ja-JP" altLang="en-US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506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5400" dirty="0"/>
              <a:t>「</a:t>
            </a:r>
            <a:r>
              <a:rPr lang="ja-JP" altLang="en-US" sz="5400" dirty="0" smtClean="0"/>
              <a:t>フレンド教室」</a:t>
            </a:r>
            <a:r>
              <a:rPr lang="ja-JP" altLang="en-US" sz="5400" dirty="0"/>
              <a:t>は、</a:t>
            </a:r>
            <a:endParaRPr kumimoji="1" lang="ja-JP" altLang="en-US" sz="5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83937" y="2019057"/>
            <a:ext cx="11085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1440" lvl="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</a:pPr>
            <a:r>
              <a:rPr lang="ja-JP" altLang="en-US" sz="4000" dirty="0" smtClean="0">
                <a:solidFill>
                  <a:srgbClr val="FF0000"/>
                </a:solidFill>
              </a:rPr>
              <a:t>・ にがて</a:t>
            </a:r>
            <a:r>
              <a:rPr lang="ja-JP" altLang="en-US" sz="4000" dirty="0">
                <a:solidFill>
                  <a:srgbClr val="FF0000"/>
                </a:solidFill>
              </a:rPr>
              <a:t>なこと</a:t>
            </a:r>
            <a:r>
              <a:rPr lang="ja-JP" altLang="en-US" sz="4000" dirty="0" smtClean="0">
                <a:solidFill>
                  <a:srgbClr val="FF0000"/>
                </a:solidFill>
              </a:rPr>
              <a:t>をなく</a:t>
            </a:r>
            <a:r>
              <a:rPr lang="ja-JP" altLang="en-US" sz="4000" dirty="0">
                <a:solidFill>
                  <a:srgbClr val="FF0000"/>
                </a:solidFill>
              </a:rPr>
              <a:t>したり、小さくしたりするために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83937" y="2886186"/>
            <a:ext cx="54633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144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</a:pPr>
            <a:r>
              <a:rPr lang="ja-JP" altLang="en-US" sz="4000" dirty="0" smtClean="0">
                <a:solidFill>
                  <a:srgbClr val="FF0000"/>
                </a:solidFill>
              </a:rPr>
              <a:t>・ 自分にあったやり方で</a:t>
            </a:r>
            <a:endParaRPr lang="ja-JP" altLang="en-US" sz="4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83937" y="3753315"/>
            <a:ext cx="73917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144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</a:pPr>
            <a:r>
              <a:rPr lang="ja-JP" altLang="en-US" sz="4000" dirty="0" smtClean="0">
                <a:solidFill>
                  <a:srgbClr val="FF0000"/>
                </a:solidFill>
              </a:rPr>
              <a:t>・ 先生といっしょに</a:t>
            </a:r>
            <a:r>
              <a:rPr lang="ja-JP" altLang="en-US" sz="4000" dirty="0" err="1" smtClean="0">
                <a:solidFill>
                  <a:srgbClr val="FF0000"/>
                </a:solidFill>
              </a:rPr>
              <a:t>べん</a:t>
            </a:r>
            <a:r>
              <a:rPr lang="ja-JP" altLang="en-US" sz="4000" dirty="0" smtClean="0">
                <a:solidFill>
                  <a:srgbClr val="FF0000"/>
                </a:solidFill>
              </a:rPr>
              <a:t>きょ</a:t>
            </a:r>
            <a:r>
              <a:rPr lang="ja-JP" altLang="en-US" sz="4000" dirty="0">
                <a:solidFill>
                  <a:srgbClr val="FF0000"/>
                </a:solidFill>
              </a:rPr>
              <a:t>う</a:t>
            </a:r>
            <a:r>
              <a:rPr lang="ja-JP" altLang="en-US" sz="4000" dirty="0" smtClean="0">
                <a:solidFill>
                  <a:srgbClr val="FF0000"/>
                </a:solidFill>
              </a:rPr>
              <a:t>する</a:t>
            </a:r>
            <a:endParaRPr lang="ja-JP" altLang="en-US" sz="4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097280" y="4620444"/>
            <a:ext cx="2493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</a:pPr>
            <a:r>
              <a:rPr lang="ja-JP" altLang="en-US" sz="4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教室です</a:t>
            </a:r>
          </a:p>
        </p:txBody>
      </p:sp>
    </p:spTree>
    <p:extLst>
      <p:ext uri="{BB962C8B-B14F-4D97-AF65-F5344CB8AC3E}">
        <p14:creationId xmlns:p14="http://schemas.microsoft.com/office/powerpoint/2010/main" val="105332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４．</a:t>
            </a:r>
            <a:r>
              <a:rPr lang="ja-JP" altLang="en-US" dirty="0" smtClean="0"/>
              <a:t>フレンド教室の見学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/>
            <a:r>
              <a:rPr kumimoji="1" lang="ja-JP" altLang="en-US" sz="2800" dirty="0" smtClean="0"/>
              <a:t>じっさいにおへ</a:t>
            </a:r>
            <a:r>
              <a:rPr kumimoji="1" lang="ja-JP" altLang="en-US" sz="2800" dirty="0" err="1" smtClean="0"/>
              <a:t>やを</a:t>
            </a:r>
            <a:r>
              <a:rPr lang="ja-JP" altLang="en-US" sz="2800" dirty="0"/>
              <a:t>見</a:t>
            </a:r>
            <a:r>
              <a:rPr lang="ja-JP" altLang="en-US" sz="2800" dirty="0" smtClean="0"/>
              <a:t>に行こう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2171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5400" dirty="0"/>
              <a:t>ちゅうい</a:t>
            </a:r>
            <a:endParaRPr kumimoji="1" lang="ja-JP" altLang="en-US" sz="5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97280" y="1845734"/>
            <a:ext cx="10720648" cy="4023360"/>
          </a:xfrm>
        </p:spPr>
        <p:txBody>
          <a:bodyPr>
            <a:noAutofit/>
          </a:bodyPr>
          <a:lstStyle/>
          <a:p>
            <a:r>
              <a:rPr lang="ja-JP" altLang="en-US" sz="4000" dirty="0" smtClean="0"/>
              <a:t>・ フレンド教室に</a:t>
            </a:r>
            <a:r>
              <a:rPr lang="ja-JP" altLang="en-US" sz="4000" dirty="0"/>
              <a:t>あるものをかってにさわったり</a:t>
            </a:r>
            <a:r>
              <a:rPr lang="ja-JP" altLang="en-US" sz="4000" dirty="0" smtClean="0"/>
              <a:t>、　　</a:t>
            </a:r>
            <a:r>
              <a:rPr lang="ja-JP" altLang="en-US" sz="4000" dirty="0"/>
              <a:t>　</a:t>
            </a:r>
            <a:r>
              <a:rPr lang="ja-JP" altLang="en-US" sz="4000" dirty="0" smtClean="0"/>
              <a:t>　　　　　　　　　　のったりしない</a:t>
            </a:r>
          </a:p>
          <a:p>
            <a:r>
              <a:rPr lang="ja-JP" altLang="en-US" sz="4000" dirty="0" smtClean="0"/>
              <a:t>・ ひきだし</a:t>
            </a:r>
            <a:r>
              <a:rPr lang="ja-JP" altLang="en-US" sz="4000" dirty="0"/>
              <a:t>をあけたり、たなのものをだしたり</a:t>
            </a:r>
            <a:r>
              <a:rPr lang="ja-JP" altLang="en-US" sz="4000" dirty="0" smtClean="0"/>
              <a:t>しない</a:t>
            </a:r>
            <a:endParaRPr lang="ja-JP" altLang="en-US" sz="4000" dirty="0"/>
          </a:p>
          <a:p>
            <a:r>
              <a:rPr lang="ja-JP" altLang="en-US" sz="4000" dirty="0" smtClean="0"/>
              <a:t>・ 先生の</a:t>
            </a:r>
            <a:r>
              <a:rPr lang="ja-JP" altLang="en-US" sz="4000" dirty="0"/>
              <a:t>せつめいはしずかに</a:t>
            </a:r>
            <a:r>
              <a:rPr lang="ja-JP" altLang="en-US" sz="4000" dirty="0" smtClean="0"/>
              <a:t>聞きましょう</a:t>
            </a:r>
            <a:endParaRPr lang="ja-JP" altLang="en-US" sz="4000" dirty="0"/>
          </a:p>
          <a:p>
            <a:r>
              <a:rPr lang="ja-JP" altLang="en-US" sz="4000" dirty="0" smtClean="0"/>
              <a:t>・ しつ</a:t>
            </a:r>
            <a:r>
              <a:rPr lang="ja-JP" altLang="en-US" sz="4000" dirty="0"/>
              <a:t>もんはあとで</a:t>
            </a:r>
          </a:p>
          <a:p>
            <a:pPr marL="0" indent="0">
              <a:buNone/>
            </a:pP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90254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1533525"/>
            <a:ext cx="8643938" cy="4860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465138" y="385763"/>
            <a:ext cx="6630987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ja-JP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みる力のトレーニング</a:t>
            </a:r>
          </a:p>
        </p:txBody>
      </p:sp>
    </p:spTree>
    <p:extLst>
      <p:ext uri="{BB962C8B-B14F-4D97-AF65-F5344CB8AC3E}">
        <p14:creationId xmlns:p14="http://schemas.microsoft.com/office/powerpoint/2010/main" val="28459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図 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1025" y="1814513"/>
            <a:ext cx="6084888" cy="456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図 3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837" y="1276350"/>
            <a:ext cx="4675187" cy="350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5257800" y="577850"/>
            <a:ext cx="6632575" cy="9223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ja-JP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みる力のトレーニング</a:t>
            </a:r>
          </a:p>
        </p:txBody>
      </p:sp>
    </p:spTree>
    <p:extLst>
      <p:ext uri="{BB962C8B-B14F-4D97-AF65-F5344CB8AC3E}">
        <p14:creationId xmlns:p14="http://schemas.microsoft.com/office/powerpoint/2010/main" val="218900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図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8588" y="754063"/>
            <a:ext cx="7594600" cy="569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557213" y="754063"/>
            <a:ext cx="2847975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ja-JP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読み書き</a:t>
            </a:r>
          </a:p>
        </p:txBody>
      </p:sp>
    </p:spTree>
    <p:extLst>
      <p:ext uri="{BB962C8B-B14F-4D97-AF65-F5344CB8AC3E}">
        <p14:creationId xmlns:p14="http://schemas.microsoft.com/office/powerpoint/2010/main" val="419997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ja-JP" sz="5400" dirty="0" smtClean="0"/>
              <a:t>よてい</a:t>
            </a:r>
            <a:endParaRPr kumimoji="1" lang="ja-JP" altLang="en-US" sz="5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sz="4000" dirty="0">
                <a:solidFill>
                  <a:schemeClr val="tx1"/>
                </a:solidFill>
              </a:rPr>
              <a:t>１．「ちがい」について</a:t>
            </a:r>
          </a:p>
          <a:p>
            <a:r>
              <a:rPr lang="ja-JP" altLang="en-US" sz="4000" dirty="0">
                <a:solidFill>
                  <a:schemeClr val="tx1"/>
                </a:solidFill>
              </a:rPr>
              <a:t>２．「とくいなこと」と「にがてなこと」</a:t>
            </a:r>
          </a:p>
          <a:p>
            <a:r>
              <a:rPr lang="ja-JP" altLang="en-US" sz="4000" dirty="0">
                <a:solidFill>
                  <a:schemeClr val="tx1"/>
                </a:solidFill>
              </a:rPr>
              <a:t>３．「にがてなこと</a:t>
            </a:r>
            <a:r>
              <a:rPr lang="ja-JP" altLang="en-US" sz="4000" dirty="0" smtClean="0">
                <a:solidFill>
                  <a:schemeClr val="tx1"/>
                </a:solidFill>
              </a:rPr>
              <a:t>」は</a:t>
            </a:r>
            <a:r>
              <a:rPr lang="ja-JP" altLang="en-US" sz="4000" dirty="0">
                <a:solidFill>
                  <a:schemeClr val="tx1"/>
                </a:solidFill>
              </a:rPr>
              <a:t>・・・どうしたらいい？</a:t>
            </a:r>
          </a:p>
          <a:p>
            <a:r>
              <a:rPr lang="ja-JP" altLang="en-US" sz="4000" dirty="0">
                <a:solidFill>
                  <a:schemeClr val="tx1"/>
                </a:solidFill>
              </a:rPr>
              <a:t>４．</a:t>
            </a:r>
            <a:r>
              <a:rPr lang="ja-JP" altLang="en-US" sz="4000" dirty="0" smtClean="0">
                <a:solidFill>
                  <a:schemeClr val="tx1"/>
                </a:solidFill>
              </a:rPr>
              <a:t>フレンド教室の見学</a:t>
            </a:r>
            <a:endParaRPr lang="en-US" altLang="ja-JP" sz="4000" dirty="0" smtClean="0">
              <a:solidFill>
                <a:schemeClr val="tx1"/>
              </a:solidFill>
            </a:endParaRPr>
          </a:p>
          <a:p>
            <a:pPr marL="0" indent="0" algn="r">
              <a:buNone/>
            </a:pPr>
            <a:r>
              <a:rPr lang="en-US" altLang="ja-JP" sz="4000" i="1" dirty="0" smtClean="0"/>
              <a:t>※</a:t>
            </a:r>
            <a:r>
              <a:rPr lang="ja-JP" altLang="en-US" sz="4000" i="1" dirty="0" smtClean="0"/>
              <a:t> しつ</a:t>
            </a:r>
            <a:r>
              <a:rPr lang="ja-JP" altLang="en-US" sz="4000" i="1" dirty="0"/>
              <a:t>もんはさいごに</a:t>
            </a:r>
            <a:r>
              <a:rPr lang="ja-JP" altLang="en-US" sz="4000" i="1" dirty="0" smtClean="0"/>
              <a:t>聞くね</a:t>
            </a:r>
            <a:endParaRPr lang="ja-JP" altLang="en-US" sz="4000" i="1" dirty="0"/>
          </a:p>
          <a:p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83945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図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758"/>
          <a:stretch/>
        </p:blipFill>
        <p:spPr bwMode="auto">
          <a:xfrm>
            <a:off x="3883025" y="885825"/>
            <a:ext cx="7635875" cy="5281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557213" y="754063"/>
            <a:ext cx="2847975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ja-JP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読み書き</a:t>
            </a:r>
          </a:p>
        </p:txBody>
      </p:sp>
    </p:spTree>
    <p:extLst>
      <p:ext uri="{BB962C8B-B14F-4D97-AF65-F5344CB8AC3E}">
        <p14:creationId xmlns:p14="http://schemas.microsoft.com/office/powerpoint/2010/main" val="66193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557213" y="754063"/>
            <a:ext cx="2847975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ja-JP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読み書き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30567" y="2627685"/>
            <a:ext cx="12238479" cy="113877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『</a:t>
            </a:r>
            <a:r>
              <a:rPr lang="ja-JP" alt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読み書きが苦手な子どもへの基礎トレーニングワーク</a:t>
            </a:r>
            <a:r>
              <a:rPr lang="en-US" altLang="ja-JP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』</a:t>
            </a:r>
          </a:p>
          <a:p>
            <a:pPr algn="r">
              <a:defRPr/>
            </a:pPr>
            <a:r>
              <a:rPr lang="ja-JP" alt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（竹田関一監修、村井敏宏・中尾和人著）</a:t>
            </a:r>
            <a:endParaRPr lang="ja-JP" alt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029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図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250" y="414338"/>
            <a:ext cx="10728325" cy="603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957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図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97741" y="438150"/>
            <a:ext cx="6364942" cy="5837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557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412750" y="284163"/>
            <a:ext cx="8772525" cy="9223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SST</a:t>
            </a:r>
            <a:r>
              <a:rPr lang="ja-JP" alt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（ソーシャルスキルトレーニング）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983580" y="1883289"/>
            <a:ext cx="9626353" cy="113877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ja-JP" alt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ワーク１　「いかりを　じょうずに　おさえよう」</a:t>
            </a:r>
            <a:endParaRPr lang="en-US" altLang="ja-JP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r">
              <a:defRPr/>
            </a:pPr>
            <a:r>
              <a:rPr lang="ja-JP" alt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＊じぶんのいかりレベルは？</a:t>
            </a:r>
            <a:endParaRPr lang="ja-JP" alt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986785" y="3145028"/>
            <a:ext cx="8369599" cy="113877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ja-JP" alt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ワーク２　「おこっちゃうと　どうなる？」</a:t>
            </a:r>
            <a:endParaRPr lang="en-US" altLang="ja-JP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r">
              <a:defRPr/>
            </a:pPr>
            <a:r>
              <a:rPr lang="ja-JP" alt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＊じぶんとまわりのひとはどうおもう</a:t>
            </a:r>
            <a:endParaRPr lang="ja-JP" alt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984768" y="4504996"/>
            <a:ext cx="8277458" cy="113877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ja-JP" alt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ワーク３　「いかりへの　おさえかた」　</a:t>
            </a:r>
            <a:endParaRPr lang="en-US" altLang="ja-JP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r">
              <a:defRPr/>
            </a:pPr>
            <a:r>
              <a:rPr lang="ja-JP" alt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＊どうできるかな</a:t>
            </a:r>
            <a:endParaRPr lang="ja-JP" alt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284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図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8457" y="1206500"/>
            <a:ext cx="6767512" cy="507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図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32888" y="396875"/>
            <a:ext cx="251142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図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39225" y="2628900"/>
            <a:ext cx="2697163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図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39225" y="4851400"/>
            <a:ext cx="2735263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正方形/長方形 6"/>
          <p:cNvSpPr/>
          <p:nvPr/>
        </p:nvSpPr>
        <p:spPr>
          <a:xfrm>
            <a:off x="412750" y="284163"/>
            <a:ext cx="8772525" cy="9223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SST</a:t>
            </a:r>
            <a:r>
              <a:rPr lang="ja-JP" alt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（ソーシャルスキルトレーニング）</a:t>
            </a:r>
          </a:p>
        </p:txBody>
      </p:sp>
    </p:spTree>
    <p:extLst>
      <p:ext uri="{BB962C8B-B14F-4D97-AF65-F5344CB8AC3E}">
        <p14:creationId xmlns:p14="http://schemas.microsoft.com/office/powerpoint/2010/main" val="308613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ja-JP" altLang="en-US" sz="4800" dirty="0" smtClean="0"/>
              <a:t>・</a:t>
            </a:r>
            <a:r>
              <a:rPr kumimoji="1" lang="en-US" altLang="ja-JP" sz="4800" dirty="0" err="1" smtClean="0"/>
              <a:t>ungame</a:t>
            </a:r>
            <a:endParaRPr kumimoji="1" lang="en-US" altLang="ja-JP" sz="4800" dirty="0" smtClean="0"/>
          </a:p>
          <a:p>
            <a:endParaRPr lang="en-US" altLang="ja-JP" sz="4800" dirty="0" smtClean="0"/>
          </a:p>
          <a:p>
            <a:r>
              <a:rPr lang="ja-JP" altLang="en-US" sz="4800" dirty="0" smtClean="0"/>
              <a:t>・怪盗猫</a:t>
            </a:r>
            <a:r>
              <a:rPr lang="ja-JP" altLang="en-US" sz="4800" dirty="0" err="1" smtClean="0"/>
              <a:t>ぴ</a:t>
            </a:r>
            <a:r>
              <a:rPr lang="ja-JP" altLang="en-US" sz="4800" dirty="0" smtClean="0"/>
              <a:t>～　ゲームパック</a:t>
            </a:r>
            <a:endParaRPr lang="en-US" altLang="ja-JP" sz="4800" dirty="0" smtClean="0"/>
          </a:p>
          <a:p>
            <a:r>
              <a:rPr lang="ja-JP" altLang="en-US" sz="4800" dirty="0"/>
              <a:t>　</a:t>
            </a:r>
            <a:endParaRPr lang="en-US" altLang="ja-JP" sz="4800" dirty="0" smtClean="0"/>
          </a:p>
          <a:p>
            <a:r>
              <a:rPr lang="ja-JP" altLang="en-US" sz="4800" dirty="0" smtClean="0"/>
              <a:t>・九九カード</a:t>
            </a:r>
            <a:endParaRPr lang="en-US" altLang="ja-JP" sz="4800" dirty="0" smtClean="0"/>
          </a:p>
          <a:p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9796622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5400" dirty="0"/>
              <a:t>さいごに・・・</a:t>
            </a:r>
            <a:endParaRPr kumimoji="1" lang="ja-JP" altLang="en-US" sz="5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13707" y="1908754"/>
            <a:ext cx="10425545" cy="31069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200" dirty="0"/>
              <a:t>「</a:t>
            </a:r>
            <a:r>
              <a:rPr lang="ja-JP" altLang="en-US" sz="3200" dirty="0" smtClean="0"/>
              <a:t>フレンド教室」</a:t>
            </a:r>
            <a:r>
              <a:rPr lang="ja-JP" altLang="en-US" sz="3200" dirty="0"/>
              <a:t>は、</a:t>
            </a:r>
          </a:p>
          <a:p>
            <a:r>
              <a:rPr lang="ja-JP" altLang="en-US" sz="3200" dirty="0" smtClean="0"/>
              <a:t>・ </a:t>
            </a:r>
            <a:r>
              <a:rPr lang="ja-JP" altLang="en-US" sz="3200" dirty="0" smtClean="0">
                <a:solidFill>
                  <a:srgbClr val="FF0000"/>
                </a:solidFill>
              </a:rPr>
              <a:t>にがて</a:t>
            </a:r>
            <a:r>
              <a:rPr lang="ja-JP" altLang="en-US" sz="3200" dirty="0"/>
              <a:t>なことを　なくしたり、</a:t>
            </a:r>
            <a:r>
              <a:rPr lang="ja-JP" altLang="en-US" sz="3200" dirty="0" smtClean="0"/>
              <a:t>小さく</a:t>
            </a:r>
            <a:r>
              <a:rPr lang="ja-JP" altLang="en-US" sz="3200" dirty="0"/>
              <a:t>したりするために</a:t>
            </a:r>
          </a:p>
          <a:p>
            <a:r>
              <a:rPr lang="ja-JP" altLang="en-US" sz="3200" dirty="0" smtClean="0"/>
              <a:t>・ 自分に</a:t>
            </a:r>
            <a:r>
              <a:rPr lang="ja-JP" altLang="en-US" sz="3200" dirty="0">
                <a:solidFill>
                  <a:srgbClr val="FF0000"/>
                </a:solidFill>
              </a:rPr>
              <a:t>あった</a:t>
            </a:r>
            <a:r>
              <a:rPr lang="ja-JP" altLang="en-US" sz="3200" dirty="0" smtClean="0"/>
              <a:t>やりかたで</a:t>
            </a:r>
            <a:endParaRPr lang="ja-JP" altLang="en-US" sz="3200" dirty="0"/>
          </a:p>
          <a:p>
            <a:r>
              <a:rPr lang="ja-JP" altLang="en-US" sz="3200" dirty="0" smtClean="0"/>
              <a:t>・ 先生と</a:t>
            </a:r>
            <a:r>
              <a:rPr lang="ja-JP" altLang="en-US" sz="3200" dirty="0"/>
              <a:t>いっしょ</a:t>
            </a:r>
            <a:r>
              <a:rPr lang="ja-JP" altLang="en-US" sz="3200" dirty="0" smtClean="0"/>
              <a:t>に</a:t>
            </a:r>
            <a:r>
              <a:rPr lang="ja-JP" altLang="en-US" sz="3200" dirty="0" err="1" smtClean="0">
                <a:solidFill>
                  <a:srgbClr val="FF0000"/>
                </a:solidFill>
              </a:rPr>
              <a:t>べん</a:t>
            </a:r>
            <a:r>
              <a:rPr lang="ja-JP" altLang="en-US" sz="3200" dirty="0" smtClean="0">
                <a:solidFill>
                  <a:srgbClr val="FF0000"/>
                </a:solidFill>
              </a:rPr>
              <a:t>きょ</a:t>
            </a:r>
            <a:r>
              <a:rPr lang="ja-JP" altLang="en-US" sz="3200" dirty="0">
                <a:solidFill>
                  <a:srgbClr val="FF0000"/>
                </a:solidFill>
              </a:rPr>
              <a:t>う</a:t>
            </a:r>
            <a:r>
              <a:rPr lang="ja-JP" altLang="en-US" sz="3200" dirty="0" smtClean="0"/>
              <a:t>する</a:t>
            </a:r>
            <a:endParaRPr lang="ja-JP" altLang="en-US" sz="3200" dirty="0"/>
          </a:p>
          <a:p>
            <a:pPr marL="0" indent="0">
              <a:buNone/>
            </a:pPr>
            <a:r>
              <a:rPr lang="ja-JP" altLang="en-US" sz="3200" dirty="0" smtClean="0"/>
              <a:t>　教室です</a:t>
            </a:r>
            <a:endParaRPr lang="ja-JP" altLang="en-US" sz="3200" dirty="0"/>
          </a:p>
          <a:p>
            <a:endParaRPr kumimoji="1" lang="ja-JP" altLang="en-US" sz="32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787166" y="3125028"/>
            <a:ext cx="4858773" cy="15696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3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フレンドに行っている</a:t>
            </a:r>
            <a:endParaRPr lang="en-US" altLang="ja-JP" sz="3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3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友だちのがんばりを</a:t>
            </a:r>
            <a:endParaRPr lang="en-US" altLang="ja-JP" sz="3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3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おうえんしよう</a:t>
            </a:r>
            <a:endParaRPr lang="ja-JP" altLang="en-US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317588" y="2495238"/>
            <a:ext cx="1148521" cy="48163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2526427" y="3152251"/>
            <a:ext cx="1066800" cy="53685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4161673" y="3708182"/>
            <a:ext cx="1749730" cy="53685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レーム 7"/>
          <p:cNvSpPr/>
          <p:nvPr/>
        </p:nvSpPr>
        <p:spPr>
          <a:xfrm>
            <a:off x="818171" y="4947693"/>
            <a:ext cx="10827768" cy="1201932"/>
          </a:xfrm>
          <a:prstGeom prst="frame">
            <a:avLst>
              <a:gd name="adj1" fmla="val 4431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にがてなことがあってこまっている人は先生にそうだんしよう！</a:t>
            </a:r>
          </a:p>
        </p:txBody>
      </p:sp>
    </p:spTree>
    <p:extLst>
      <p:ext uri="{BB962C8B-B14F-4D97-AF65-F5344CB8AC3E}">
        <p14:creationId xmlns:p14="http://schemas.microsoft.com/office/powerpoint/2010/main" val="434211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１．「ちがい」について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/>
            <a:r>
              <a:rPr kumimoji="1" lang="ja-JP" altLang="en-US" sz="2800" dirty="0" smtClean="0"/>
              <a:t>わたしたち、みんな</a:t>
            </a:r>
            <a:r>
              <a:rPr lang="ja-JP" altLang="en-US" sz="2800" dirty="0"/>
              <a:t>同</a:t>
            </a:r>
            <a:r>
              <a:rPr lang="ja-JP" altLang="en-US" sz="2800" dirty="0" smtClean="0"/>
              <a:t>じ</a:t>
            </a:r>
            <a:r>
              <a:rPr kumimoji="1" lang="ja-JP" altLang="en-US" sz="2800" dirty="0" smtClean="0"/>
              <a:t>かなぁ？？？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50759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5400" dirty="0" smtClean="0"/>
              <a:t>そのまえに・・・</a:t>
            </a:r>
            <a:endParaRPr kumimoji="1" lang="ja-JP" altLang="en-US" sz="5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0164" y="2270736"/>
            <a:ext cx="8296570" cy="3421725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ja-JP" altLang="en-US" sz="4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今から</a:t>
            </a:r>
            <a:r>
              <a:rPr lang="ja-JP" altLang="en-US" sz="400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、</a:t>
            </a:r>
            <a:r>
              <a:rPr lang="ja-JP" altLang="en-US" sz="4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先生が言う</a:t>
            </a:r>
            <a:r>
              <a:rPr lang="ja-JP" altLang="en-US" sz="400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とおりの</a:t>
            </a:r>
            <a:r>
              <a:rPr lang="ja-JP" altLang="en-US" sz="4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絵を</a:t>
            </a:r>
            <a:endParaRPr lang="en-US" altLang="ja-JP" sz="4000" dirty="0" smtClean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  <a:p>
            <a:pPr algn="ctr"/>
            <a:r>
              <a:rPr lang="ja-JP" altLang="en-US" sz="4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紙に</a:t>
            </a:r>
            <a:r>
              <a:rPr lang="ja-JP" altLang="en-US" sz="400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かいて</a:t>
            </a:r>
            <a:r>
              <a:rPr lang="ja-JP" altLang="en-US" sz="4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ください</a:t>
            </a:r>
            <a:endParaRPr lang="ja-JP" altLang="en-US" sz="40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  <a:p>
            <a:pPr algn="ctr"/>
            <a:r>
              <a:rPr lang="ja-JP" altLang="en-US" sz="400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１</a:t>
            </a:r>
            <a:r>
              <a:rPr lang="ja-JP" altLang="en-US" sz="4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回しか言いません</a:t>
            </a:r>
            <a:endParaRPr lang="en-US" altLang="ja-JP" sz="4000" dirty="0" smtClean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  <a:p>
            <a:pPr algn="ctr"/>
            <a:r>
              <a:rPr lang="ja-JP" altLang="en-US" sz="4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友だち</a:t>
            </a:r>
            <a:r>
              <a:rPr lang="ja-JP" altLang="en-US" sz="400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の</a:t>
            </a:r>
            <a:r>
              <a:rPr lang="ja-JP" altLang="en-US" sz="4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絵を見て</a:t>
            </a:r>
            <a:r>
              <a:rPr lang="ja-JP" altLang="en-US" sz="400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は</a:t>
            </a:r>
            <a:r>
              <a:rPr lang="ja-JP" altLang="en-US" sz="4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いけません</a:t>
            </a:r>
            <a:endParaRPr lang="ja-JP" altLang="en-US" sz="40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  <a:p>
            <a:pPr algn="ctr"/>
            <a:endParaRPr kumimoji="1" lang="ja-JP" altLang="en-US" sz="4000" dirty="0">
              <a:latin typeface="AR Pマーカー体E" panose="040B0900000000000000" pitchFamily="50" charset="-128"/>
              <a:ea typeface="AR Pマーカー体E" panose="04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5730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748146" y="2008910"/>
            <a:ext cx="113468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600" spc="-50" dirty="0">
                <a:solidFill>
                  <a:srgbClr val="000000">
                    <a:lumMod val="85000"/>
                    <a:lumOff val="15000"/>
                  </a:srgbClr>
                </a:solidFill>
                <a:latin typeface="Calibri Light" panose="020F0302020204030204"/>
                <a:cs typeface="+mj-cs"/>
              </a:rPr>
              <a:t>かおも、からだも、こえも、</a:t>
            </a:r>
            <a:r>
              <a:rPr lang="en-US" altLang="ja-JP" sz="6600" spc="-50" dirty="0">
                <a:solidFill>
                  <a:srgbClr val="000000">
                    <a:lumMod val="85000"/>
                    <a:lumOff val="15000"/>
                  </a:srgbClr>
                </a:solidFill>
                <a:latin typeface="Calibri Light" panose="020F0302020204030204"/>
                <a:cs typeface="+mj-cs"/>
              </a:rPr>
              <a:t/>
            </a:r>
            <a:br>
              <a:rPr lang="en-US" altLang="ja-JP" sz="6600" spc="-50" dirty="0">
                <a:solidFill>
                  <a:srgbClr val="000000">
                    <a:lumMod val="85000"/>
                    <a:lumOff val="15000"/>
                  </a:srgbClr>
                </a:solidFill>
                <a:latin typeface="Calibri Light" panose="020F0302020204030204"/>
                <a:cs typeface="+mj-cs"/>
              </a:rPr>
            </a:br>
            <a:r>
              <a:rPr lang="ja-JP" altLang="en-US" sz="6600" spc="-50" dirty="0">
                <a:solidFill>
                  <a:srgbClr val="000000">
                    <a:lumMod val="85000"/>
                    <a:lumOff val="15000"/>
                  </a:srgbClr>
                </a:solidFill>
                <a:latin typeface="Calibri Light" panose="020F0302020204030204"/>
                <a:cs typeface="+mj-cs"/>
              </a:rPr>
              <a:t>かんがえかたも</a:t>
            </a:r>
            <a:br>
              <a:rPr lang="ja-JP" altLang="en-US" sz="6600" spc="-50" dirty="0">
                <a:solidFill>
                  <a:srgbClr val="000000">
                    <a:lumMod val="85000"/>
                    <a:lumOff val="15000"/>
                  </a:srgbClr>
                </a:solidFill>
                <a:latin typeface="Calibri Light" panose="020F0302020204030204"/>
                <a:cs typeface="+mj-cs"/>
              </a:rPr>
            </a:br>
            <a:r>
              <a:rPr lang="ja-JP" altLang="en-US" sz="6600" spc="-50" dirty="0">
                <a:solidFill>
                  <a:srgbClr val="000000">
                    <a:lumMod val="85000"/>
                    <a:lumOff val="15000"/>
                  </a:srgbClr>
                </a:solidFill>
                <a:latin typeface="Calibri Light" panose="020F0302020204030204"/>
                <a:cs typeface="+mj-cs"/>
              </a:rPr>
              <a:t>みんな一人ひとりちがうよね？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06586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２．「とくいなこと」</a:t>
            </a:r>
            <a:r>
              <a:rPr lang="ja-JP" altLang="en-US" dirty="0" smtClean="0"/>
              <a:t>と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/>
              <a:t>　</a:t>
            </a:r>
            <a:r>
              <a:rPr lang="ja-JP" altLang="en-US" dirty="0" smtClean="0"/>
              <a:t>　　　「</a:t>
            </a:r>
            <a:r>
              <a:rPr lang="ja-JP" altLang="en-US" dirty="0"/>
              <a:t>にがてなこと」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/>
            <a:r>
              <a:rPr lang="ja-JP" altLang="en-US" sz="2800" dirty="0" smtClean="0"/>
              <a:t>あなたの</a:t>
            </a:r>
            <a:r>
              <a:rPr kumimoji="1" lang="ja-JP" altLang="en-US" sz="2800" dirty="0" smtClean="0"/>
              <a:t>「とくい」と「にがて」、ちょっとだけおしえてね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31004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5400" dirty="0" smtClean="0"/>
              <a:t>とくいなこと</a:t>
            </a:r>
            <a:endParaRPr kumimoji="1" lang="ja-JP" altLang="en-US" sz="54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296" y="388888"/>
            <a:ext cx="2778613" cy="303981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70" y="1908794"/>
            <a:ext cx="2733278" cy="2733278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777" y="3602182"/>
            <a:ext cx="2862651" cy="2428561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136" y="350585"/>
            <a:ext cx="2765050" cy="231918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1831" y="4031673"/>
            <a:ext cx="2061254" cy="2293458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186" y="3654112"/>
            <a:ext cx="2360513" cy="2671019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106" y="1500897"/>
            <a:ext cx="2955651" cy="2530776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3295" y="378647"/>
            <a:ext cx="2778613" cy="3039811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169" y="1898553"/>
            <a:ext cx="2733278" cy="2733278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2776" y="3591941"/>
            <a:ext cx="2862651" cy="2428561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7135" y="340344"/>
            <a:ext cx="2765050" cy="2319186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2185" y="3643871"/>
            <a:ext cx="2360513" cy="2671019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8105" y="1490656"/>
            <a:ext cx="2955651" cy="253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29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5400" dirty="0"/>
              <a:t>にがてなこと</a:t>
            </a:r>
            <a:endParaRPr kumimoji="1" lang="ja-JP" altLang="en-US" sz="54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90" y="2549236"/>
            <a:ext cx="2172067" cy="3070608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632" y="3053878"/>
            <a:ext cx="2527007" cy="256070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492" y="2909455"/>
            <a:ext cx="2200851" cy="2705123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399" y="2862218"/>
            <a:ext cx="2168999" cy="270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73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4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45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3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31" tmFilter="0, 0; 0.125,0.2665; 0.25,0.4; 0.375,0.465; 0.5,0.5;  0.625,0.535; 0.75,0.6; 0.875,0.7335; 1,1">
                                          <p:stCondLst>
                                            <p:cond delay="53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66" tmFilter="0, 0; 0.125,0.2665; 0.25,0.4; 0.375,0.465; 0.5,0.5;  0.625,0.535; 0.75,0.6; 0.875,0.7335; 1,1">
                                          <p:stCondLst>
                                            <p:cond delay="105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31" tmFilter="0, 0; 0.125,0.2665; 0.25,0.4; 0.375,0.465; 0.5,0.5;  0.625,0.535; 0.75,0.6; 0.875,0.7335; 1,1">
                                          <p:stCondLst>
                                            <p:cond delay="1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1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33" decel="50000">
                                          <p:stCondLst>
                                            <p:cond delay="54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1">
                                          <p:stCondLst>
                                            <p:cond delay="10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33" decel="50000">
                                          <p:stCondLst>
                                            <p:cond delay="10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1">
                                          <p:stCondLst>
                                            <p:cond delay="13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33" decel="50000">
                                          <p:stCondLst>
                                            <p:cond delay="13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1">
                                          <p:stCondLst>
                                            <p:cond delay="14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33" decel="50000">
                                          <p:stCondLst>
                                            <p:cond delay="146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5400" dirty="0"/>
              <a:t>こんな「にがて」も・・・</a:t>
            </a:r>
            <a:endParaRPr kumimoji="1" lang="ja-JP" altLang="en-US" sz="5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305199" y="5667829"/>
            <a:ext cx="2551906" cy="4584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ja-JP" altLang="en-US" sz="2800" dirty="0" smtClean="0"/>
              <a:t>なかよく</a:t>
            </a:r>
            <a:r>
              <a:rPr lang="ja-JP" altLang="en-US" sz="2800" dirty="0"/>
              <a:t>すること</a:t>
            </a:r>
          </a:p>
          <a:p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0405" y="1967345"/>
            <a:ext cx="2904103" cy="330951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787868" y="5276864"/>
            <a:ext cx="16065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/>
              <a:t>あるくこと</a:t>
            </a:r>
            <a:endParaRPr kumimoji="1" lang="ja-JP" altLang="en-US" sz="28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3419" y="1839833"/>
            <a:ext cx="2372350" cy="2524703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3683285" y="4311640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/>
              <a:t>き</a:t>
            </a:r>
            <a:r>
              <a:rPr lang="ja-JP" altLang="en-US" sz="2800" dirty="0" smtClean="0"/>
              <a:t>くこと</a:t>
            </a:r>
            <a:endParaRPr kumimoji="1" lang="ja-JP" altLang="en-US" sz="2800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309" y="2171839"/>
            <a:ext cx="2786759" cy="3105025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1259144" y="5276864"/>
            <a:ext cx="14157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/>
              <a:t>み</a:t>
            </a:r>
            <a:r>
              <a:rPr lang="ja-JP" altLang="en-US" sz="2800" dirty="0"/>
              <a:t>る</a:t>
            </a:r>
            <a:r>
              <a:rPr lang="ja-JP" altLang="en-US" sz="2800" dirty="0" smtClean="0"/>
              <a:t>こと</a:t>
            </a:r>
            <a:endParaRPr kumimoji="1" lang="ja-JP" altLang="en-US" sz="2800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5437" y="791018"/>
            <a:ext cx="2497306" cy="2328738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7714201" y="3052433"/>
            <a:ext cx="26997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おはなしすること</a:t>
            </a:r>
            <a:endParaRPr kumimoji="1" lang="ja-JP" altLang="en-US" dirty="0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4824" y="3575653"/>
            <a:ext cx="2716495" cy="19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37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/>
      <p:bldP spid="9" grpId="0"/>
      <p:bldP spid="11" grpId="0"/>
    </p:bldLst>
  </p:timing>
</p:sld>
</file>

<file path=ppt/theme/theme1.xml><?xml version="1.0" encoding="utf-8"?>
<a:theme xmlns:a="http://schemas.openxmlformats.org/drawingml/2006/main" name="レトロスペクト">
  <a:themeElements>
    <a:clrScheme name="レトロスペクト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レトロスペクト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358</TotalTime>
  <Words>406</Words>
  <Application>Microsoft Office PowerPoint</Application>
  <PresentationFormat>ユーザー設定</PresentationFormat>
  <Paragraphs>88</Paragraphs>
  <Slides>27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27</vt:i4>
      </vt:variant>
    </vt:vector>
  </HeadingPairs>
  <TitlesOfParts>
    <vt:vector size="28" baseType="lpstr">
      <vt:lpstr>レトロスペクト</vt:lpstr>
      <vt:lpstr>フレンド教室って 　　　　　どんなところ？</vt:lpstr>
      <vt:lpstr>よてい</vt:lpstr>
      <vt:lpstr>１．「ちがい」について</vt:lpstr>
      <vt:lpstr>そのまえに・・・</vt:lpstr>
      <vt:lpstr>PowerPoint プレゼンテーション</vt:lpstr>
      <vt:lpstr>２．「とくいなこと」と 　　　　「にがてなこと」</vt:lpstr>
      <vt:lpstr>とくいなこと</vt:lpstr>
      <vt:lpstr>にがてなこと</vt:lpstr>
      <vt:lpstr>こんな「にがて」も・・・</vt:lpstr>
      <vt:lpstr>３．「にがてなこと」は 　　・・・どうしたらいい？</vt:lpstr>
      <vt:lpstr>にがてなことも、 あきらめずにチャレンジしよう！！</vt:lpstr>
      <vt:lpstr>自分たちの力だけではうまくいかない どうしたらよいか、わからない・・・</vt:lpstr>
      <vt:lpstr>自分たちの力だけではうまくいかない どうしたらよいか、わからない・・・</vt:lpstr>
      <vt:lpstr>「フレンド教室」は、</vt:lpstr>
      <vt:lpstr>４．フレンド教室の見学</vt:lpstr>
      <vt:lpstr>ちゅうい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さいごに・・・</vt:lpstr>
    </vt:vector>
  </TitlesOfParts>
  <Company>門真市教育委員会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フレンド教室って どんなところ？</dc:title>
  <dc:creator>001t</dc:creator>
  <cp:lastModifiedBy>学校情報ネットワーク</cp:lastModifiedBy>
  <cp:revision>31</cp:revision>
  <cp:lastPrinted>2018-05-27T08:41:12Z</cp:lastPrinted>
  <dcterms:created xsi:type="dcterms:W3CDTF">2018-05-27T03:19:09Z</dcterms:created>
  <dcterms:modified xsi:type="dcterms:W3CDTF">2020-03-02T07:39:21Z</dcterms:modified>
</cp:coreProperties>
</file>